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9.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14.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slide" Target="slides/slide21.xml"/><Relationship Id="rId25" Type="http://schemas.openxmlformats.org/officeDocument/2006/relationships/slide" Target="slides/slide20.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s>
</file>

<file path=ppt/media/image1.png>
</file>

<file path=ppt/media/image10.png>
</file>

<file path=ppt/media/image11.png>
</file>

<file path=ppt/media/image12.jpg>
</file>

<file path=ppt/media/image13.png>
</file>

<file path=ppt/media/image14.png>
</file>

<file path=ppt/media/image15.jpg>
</file>

<file path=ppt/media/image16.png>
</file>

<file path=ppt/media/image17.jpg>
</file>

<file path=ppt/media/image18.png>
</file>

<file path=ppt/media/image19.jpg>
</file>

<file path=ppt/media/image2.jpg>
</file>

<file path=ppt/media/image20.jpg>
</file>

<file path=ppt/media/image3.png>
</file>

<file path=ppt/media/image4.png>
</file>

<file path=ppt/media/image5.png>
</file>

<file path=ppt/media/image6.png>
</file>

<file path=ppt/media/image7.jp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4" name="Shape 114"/>
        <p:cNvGrpSpPr/>
        <p:nvPr/>
      </p:nvGrpSpPr>
      <p:grpSpPr>
        <a:xfrm>
          <a:off x="0" y="0"/>
          <a:ext cx="0" cy="0"/>
          <a:chOff x="0" y="0"/>
          <a:chExt cx="0" cy="0"/>
        </a:xfrm>
      </p:grpSpPr>
      <p:sp>
        <p:nvSpPr>
          <p:cNvPr id="115" name="Google Shape;115;g2cdd12704d0_0_7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6" name="Google Shape;116;g2cdd12704d0_0_7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1" name="Shape 121"/>
        <p:cNvGrpSpPr/>
        <p:nvPr/>
      </p:nvGrpSpPr>
      <p:grpSpPr>
        <a:xfrm>
          <a:off x="0" y="0"/>
          <a:ext cx="0" cy="0"/>
          <a:chOff x="0" y="0"/>
          <a:chExt cx="0" cy="0"/>
        </a:xfrm>
      </p:grpSpPr>
      <p:sp>
        <p:nvSpPr>
          <p:cNvPr id="122" name="Google Shape;122;g2cdd12704d0_0_4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3" name="Google Shape;123;g2cdd12704d0_0_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8" name="Shape 128"/>
        <p:cNvGrpSpPr/>
        <p:nvPr/>
      </p:nvGrpSpPr>
      <p:grpSpPr>
        <a:xfrm>
          <a:off x="0" y="0"/>
          <a:ext cx="0" cy="0"/>
          <a:chOff x="0" y="0"/>
          <a:chExt cx="0" cy="0"/>
        </a:xfrm>
      </p:grpSpPr>
      <p:sp>
        <p:nvSpPr>
          <p:cNvPr id="129" name="Google Shape;129;g2cdd12704d0_0_8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0" name="Google Shape;130;g2cdd12704d0_0_8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26f221612de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26f221612de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2" name="Shape 142"/>
        <p:cNvGrpSpPr/>
        <p:nvPr/>
      </p:nvGrpSpPr>
      <p:grpSpPr>
        <a:xfrm>
          <a:off x="0" y="0"/>
          <a:ext cx="0" cy="0"/>
          <a:chOff x="0" y="0"/>
          <a:chExt cx="0" cy="0"/>
        </a:xfrm>
      </p:grpSpPr>
      <p:sp>
        <p:nvSpPr>
          <p:cNvPr id="143" name="Google Shape;143;g26f221612de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4" name="Google Shape;144;g26f221612de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9" name="Shape 149"/>
        <p:cNvGrpSpPr/>
        <p:nvPr/>
      </p:nvGrpSpPr>
      <p:grpSpPr>
        <a:xfrm>
          <a:off x="0" y="0"/>
          <a:ext cx="0" cy="0"/>
          <a:chOff x="0" y="0"/>
          <a:chExt cx="0" cy="0"/>
        </a:xfrm>
      </p:grpSpPr>
      <p:sp>
        <p:nvSpPr>
          <p:cNvPr id="150" name="Google Shape;150;g26f221612de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1" name="Google Shape;151;g26f221612de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6" name="Shape 156"/>
        <p:cNvGrpSpPr/>
        <p:nvPr/>
      </p:nvGrpSpPr>
      <p:grpSpPr>
        <a:xfrm>
          <a:off x="0" y="0"/>
          <a:ext cx="0" cy="0"/>
          <a:chOff x="0" y="0"/>
          <a:chExt cx="0" cy="0"/>
        </a:xfrm>
      </p:grpSpPr>
      <p:sp>
        <p:nvSpPr>
          <p:cNvPr id="157" name="Google Shape;157;g26f221612de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8" name="Google Shape;158;g26f221612de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3" name="Shape 163"/>
        <p:cNvGrpSpPr/>
        <p:nvPr/>
      </p:nvGrpSpPr>
      <p:grpSpPr>
        <a:xfrm>
          <a:off x="0" y="0"/>
          <a:ext cx="0" cy="0"/>
          <a:chOff x="0" y="0"/>
          <a:chExt cx="0" cy="0"/>
        </a:xfrm>
      </p:grpSpPr>
      <p:sp>
        <p:nvSpPr>
          <p:cNvPr id="164" name="Google Shape;164;g26f221612de_0_2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5" name="Google Shape;165;g26f221612de_0_2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0" name="Shape 170"/>
        <p:cNvGrpSpPr/>
        <p:nvPr/>
      </p:nvGrpSpPr>
      <p:grpSpPr>
        <a:xfrm>
          <a:off x="0" y="0"/>
          <a:ext cx="0" cy="0"/>
          <a:chOff x="0" y="0"/>
          <a:chExt cx="0" cy="0"/>
        </a:xfrm>
      </p:grpSpPr>
      <p:sp>
        <p:nvSpPr>
          <p:cNvPr id="171" name="Google Shape;171;g26f221612de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2" name="Google Shape;172;g26f221612de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2cdd12704d0_0_8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2cdd12704d0_0_8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 name="Shape 58"/>
        <p:cNvGrpSpPr/>
        <p:nvPr/>
      </p:nvGrpSpPr>
      <p:grpSpPr>
        <a:xfrm>
          <a:off x="0" y="0"/>
          <a:ext cx="0" cy="0"/>
          <a:chOff x="0" y="0"/>
          <a:chExt cx="0" cy="0"/>
        </a:xfrm>
      </p:grpSpPr>
      <p:sp>
        <p:nvSpPr>
          <p:cNvPr id="59" name="Google Shape;59;g2cdd12704d0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0" name="Google Shape;60;g2cdd12704d0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2cdd12704d0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2cdd12704d0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0" name="Shape 190"/>
        <p:cNvGrpSpPr/>
        <p:nvPr/>
      </p:nvGrpSpPr>
      <p:grpSpPr>
        <a:xfrm>
          <a:off x="0" y="0"/>
          <a:ext cx="0" cy="0"/>
          <a:chOff x="0" y="0"/>
          <a:chExt cx="0" cy="0"/>
        </a:xfrm>
      </p:grpSpPr>
      <p:sp>
        <p:nvSpPr>
          <p:cNvPr id="191" name="Google Shape;191;g2cdd12704d0_0_5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2" name="Google Shape;192;g2cdd12704d0_0_5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 name="Shape 65"/>
        <p:cNvGrpSpPr/>
        <p:nvPr/>
      </p:nvGrpSpPr>
      <p:grpSpPr>
        <a:xfrm>
          <a:off x="0" y="0"/>
          <a:ext cx="0" cy="0"/>
          <a:chOff x="0" y="0"/>
          <a:chExt cx="0" cy="0"/>
        </a:xfrm>
      </p:grpSpPr>
      <p:sp>
        <p:nvSpPr>
          <p:cNvPr id="66" name="Google Shape;66;g2cdd12704d0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7" name="Google Shape;67;g2cdd12704d0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2cdd12704d0_0_2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4" name="Google Shape;74;g2cdd12704d0_0_2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9" name="Shape 79"/>
        <p:cNvGrpSpPr/>
        <p:nvPr/>
      </p:nvGrpSpPr>
      <p:grpSpPr>
        <a:xfrm>
          <a:off x="0" y="0"/>
          <a:ext cx="0" cy="0"/>
          <a:chOff x="0" y="0"/>
          <a:chExt cx="0" cy="0"/>
        </a:xfrm>
      </p:grpSpPr>
      <p:sp>
        <p:nvSpPr>
          <p:cNvPr id="80" name="Google Shape;80;g2cdd12704d0_0_3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1" name="Google Shape;81;g2cdd12704d0_0_3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6" name="Shape 86"/>
        <p:cNvGrpSpPr/>
        <p:nvPr/>
      </p:nvGrpSpPr>
      <p:grpSpPr>
        <a:xfrm>
          <a:off x="0" y="0"/>
          <a:ext cx="0" cy="0"/>
          <a:chOff x="0" y="0"/>
          <a:chExt cx="0" cy="0"/>
        </a:xfrm>
      </p:grpSpPr>
      <p:sp>
        <p:nvSpPr>
          <p:cNvPr id="87" name="Google Shape;87;g2cdd12704d0_0_3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8" name="Google Shape;88;g2cdd12704d0_0_3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4" name="Shape 94"/>
        <p:cNvGrpSpPr/>
        <p:nvPr/>
      </p:nvGrpSpPr>
      <p:grpSpPr>
        <a:xfrm>
          <a:off x="0" y="0"/>
          <a:ext cx="0" cy="0"/>
          <a:chOff x="0" y="0"/>
          <a:chExt cx="0" cy="0"/>
        </a:xfrm>
      </p:grpSpPr>
      <p:sp>
        <p:nvSpPr>
          <p:cNvPr id="95" name="Google Shape;95;g2cdd12704d0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6" name="Google Shape;96;g2cdd12704d0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0" name="Shape 100"/>
        <p:cNvGrpSpPr/>
        <p:nvPr/>
      </p:nvGrpSpPr>
      <p:grpSpPr>
        <a:xfrm>
          <a:off x="0" y="0"/>
          <a:ext cx="0" cy="0"/>
          <a:chOff x="0" y="0"/>
          <a:chExt cx="0" cy="0"/>
        </a:xfrm>
      </p:grpSpPr>
      <p:sp>
        <p:nvSpPr>
          <p:cNvPr id="101" name="Google Shape;101;g2cdd12704d0_0_58: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2" name="Google Shape;102;g2cdd12704d0_0_58: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7" name="Shape 107"/>
        <p:cNvGrpSpPr/>
        <p:nvPr/>
      </p:nvGrpSpPr>
      <p:grpSpPr>
        <a:xfrm>
          <a:off x="0" y="0"/>
          <a:ext cx="0" cy="0"/>
          <a:chOff x="0" y="0"/>
          <a:chExt cx="0" cy="0"/>
        </a:xfrm>
      </p:grpSpPr>
      <p:sp>
        <p:nvSpPr>
          <p:cNvPr id="108" name="Google Shape;108;g2cdd12704d0_0_6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9" name="Google Shape;109;g2cdd12704d0_0_6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zh-C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zh-C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1.png"/><Relationship Id="rId4" Type="http://schemas.openxmlformats.org/officeDocument/2006/relationships/image" Target="../media/image6.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9.jp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7.jp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15.jp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10.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1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13.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8.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3.png"/><Relationship Id="rId4" Type="http://schemas.openxmlformats.org/officeDocument/2006/relationships/image" Target="../media/image11.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18.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hyperlink" Target="https://queue-times.com/en-US/parks/30/stats" TargetMode="Externa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7.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2.jp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20.jp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4.png"/><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2.jp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9.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sp>
        <p:nvSpPr>
          <p:cNvPr id="54" name="Google Shape;54;p13"/>
          <p:cNvSpPr txBox="1"/>
          <p:nvPr>
            <p:ph type="ctrTitle"/>
          </p:nvPr>
        </p:nvSpPr>
        <p:spPr>
          <a:xfrm>
            <a:off x="311708" y="884475"/>
            <a:ext cx="8520600" cy="2052600"/>
          </a:xfrm>
          <a:prstGeom prst="rect">
            <a:avLst/>
          </a:prstGeom>
        </p:spPr>
        <p:txBody>
          <a:bodyPr anchorCtr="0" anchor="b" bIns="91425" lIns="91425" spcFirstLastPara="1" rIns="91425" wrap="square" tIns="91425">
            <a:normAutofit/>
          </a:bodyPr>
          <a:lstStyle/>
          <a:p>
            <a:pPr indent="0" lvl="0" marL="0" rtl="0" algn="ctr">
              <a:spcBef>
                <a:spcPts val="0"/>
              </a:spcBef>
              <a:spcAft>
                <a:spcPts val="0"/>
              </a:spcAft>
              <a:buNone/>
            </a:pPr>
            <a:r>
              <a:rPr lang="zh-CN"/>
              <a:t>Disney Tour Route Design</a:t>
            </a:r>
            <a:endParaRPr/>
          </a:p>
        </p:txBody>
      </p:sp>
      <p:sp>
        <p:nvSpPr>
          <p:cNvPr id="55" name="Google Shape;55;p13"/>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p>
            <a:pPr indent="0" lvl="0" marL="0" rtl="0" algn="ctr">
              <a:spcBef>
                <a:spcPts val="0"/>
              </a:spcBef>
              <a:spcAft>
                <a:spcPts val="0"/>
              </a:spcAft>
              <a:buNone/>
            </a:pPr>
            <a:r>
              <a:rPr lang="zh-CN"/>
              <a:t>–Pathfinding with Graph Data Structure</a:t>
            </a:r>
            <a:endParaRPr/>
          </a:p>
        </p:txBody>
      </p:sp>
      <p:pic>
        <p:nvPicPr>
          <p:cNvPr id="56" name="Google Shape;56;p13"/>
          <p:cNvPicPr preferRelativeResize="0"/>
          <p:nvPr/>
        </p:nvPicPr>
        <p:blipFill>
          <a:blip r:embed="rId3">
            <a:alphaModFix/>
          </a:blip>
          <a:stretch>
            <a:fillRect/>
          </a:stretch>
        </p:blipFill>
        <p:spPr>
          <a:xfrm>
            <a:off x="4238300" y="4084375"/>
            <a:ext cx="4594001" cy="558375"/>
          </a:xfrm>
          <a:prstGeom prst="rect">
            <a:avLst/>
          </a:prstGeom>
          <a:noFill/>
          <a:ln>
            <a:noFill/>
          </a:ln>
        </p:spPr>
      </p:pic>
      <p:pic>
        <p:nvPicPr>
          <p:cNvPr id="57" name="Google Shape;57;p13"/>
          <p:cNvPicPr preferRelativeResize="0"/>
          <p:nvPr/>
        </p:nvPicPr>
        <p:blipFill>
          <a:blip r:embed="rId4">
            <a:alphaModFix/>
          </a:blip>
          <a:stretch>
            <a:fillRect/>
          </a:stretch>
        </p:blipFill>
        <p:spPr>
          <a:xfrm>
            <a:off x="842725" y="406975"/>
            <a:ext cx="1793200" cy="1793200"/>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7" name="Shape 117"/>
        <p:cNvGrpSpPr/>
        <p:nvPr/>
      </p:nvGrpSpPr>
      <p:grpSpPr>
        <a:xfrm>
          <a:off x="0" y="0"/>
          <a:ext cx="0" cy="0"/>
          <a:chOff x="0" y="0"/>
          <a:chExt cx="0" cy="0"/>
        </a:xfrm>
      </p:grpSpPr>
      <p:sp>
        <p:nvSpPr>
          <p:cNvPr id="118" name="Google Shape;118;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Methodology 1: Breadth First Search</a:t>
            </a:r>
            <a:endParaRPr/>
          </a:p>
          <a:p>
            <a:pPr indent="0" lvl="0" marL="0" rtl="0" algn="l">
              <a:spcBef>
                <a:spcPts val="0"/>
              </a:spcBef>
              <a:spcAft>
                <a:spcPts val="0"/>
              </a:spcAft>
              <a:buNone/>
            </a:pPr>
            <a:r>
              <a:t/>
            </a:r>
            <a:endParaRPr/>
          </a:p>
        </p:txBody>
      </p:sp>
      <p:sp>
        <p:nvSpPr>
          <p:cNvPr id="119" name="Google Shape;119;p22"/>
          <p:cNvSpPr txBox="1"/>
          <p:nvPr>
            <p:ph idx="1" type="body"/>
          </p:nvPr>
        </p:nvSpPr>
        <p:spPr>
          <a:xfrm>
            <a:off x="5424950" y="1152475"/>
            <a:ext cx="3407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Step 3:</a:t>
            </a:r>
            <a:endParaRPr/>
          </a:p>
          <a:p>
            <a:pPr indent="0" lvl="0" marL="0" rtl="0" algn="l">
              <a:spcBef>
                <a:spcPts val="1200"/>
              </a:spcBef>
              <a:spcAft>
                <a:spcPts val="0"/>
              </a:spcAft>
              <a:buNone/>
            </a:pPr>
            <a:r>
              <a:rPr lang="zh-CN"/>
              <a:t>If </a:t>
            </a:r>
            <a:r>
              <a:rPr b="1" lang="zh-CN"/>
              <a:t>not</a:t>
            </a:r>
            <a:r>
              <a:rPr lang="zh-CN"/>
              <a:t>: print out message that not all the vertexes are passed</a:t>
            </a:r>
            <a:endParaRPr/>
          </a:p>
          <a:p>
            <a:pPr indent="0" lvl="0" marL="0" rtl="0" algn="l">
              <a:spcBef>
                <a:spcPts val="1200"/>
              </a:spcBef>
              <a:spcAft>
                <a:spcPts val="1200"/>
              </a:spcAft>
              <a:buNone/>
            </a:pPr>
            <a:r>
              <a:rPr lang="zh-CN"/>
              <a:t>If </a:t>
            </a:r>
            <a:r>
              <a:rPr b="1" lang="zh-CN"/>
              <a:t>yes</a:t>
            </a:r>
            <a:r>
              <a:rPr lang="zh-CN"/>
              <a:t>: print out the route and total time used</a:t>
            </a:r>
            <a:endParaRPr/>
          </a:p>
        </p:txBody>
      </p:sp>
      <p:pic>
        <p:nvPicPr>
          <p:cNvPr id="120" name="Google Shape;120;p22"/>
          <p:cNvPicPr preferRelativeResize="0"/>
          <p:nvPr/>
        </p:nvPicPr>
        <p:blipFill>
          <a:blip r:embed="rId3">
            <a:alphaModFix/>
          </a:blip>
          <a:stretch>
            <a:fillRect/>
          </a:stretch>
        </p:blipFill>
        <p:spPr>
          <a:xfrm>
            <a:off x="152400" y="1170125"/>
            <a:ext cx="5120149" cy="347958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24" name="Shape 124"/>
        <p:cNvGrpSpPr/>
        <p:nvPr/>
      </p:nvGrpSpPr>
      <p:grpSpPr>
        <a:xfrm>
          <a:off x="0" y="0"/>
          <a:ext cx="0" cy="0"/>
          <a:chOff x="0" y="0"/>
          <a:chExt cx="0" cy="0"/>
        </a:xfrm>
      </p:grpSpPr>
      <p:sp>
        <p:nvSpPr>
          <p:cNvPr id="125" name="Google Shape;125;p2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Result 1: Breadth First Search</a:t>
            </a:r>
            <a:endParaRPr/>
          </a:p>
        </p:txBody>
      </p:sp>
      <p:sp>
        <p:nvSpPr>
          <p:cNvPr id="126" name="Google Shape;126;p23"/>
          <p:cNvSpPr txBox="1"/>
          <p:nvPr>
            <p:ph idx="1" type="body"/>
          </p:nvPr>
        </p:nvSpPr>
        <p:spPr>
          <a:xfrm>
            <a:off x="5475275" y="1495850"/>
            <a:ext cx="33570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With choice of shown 3 vertexes, we can easily find the route using BFS.</a:t>
            </a:r>
            <a:endParaRPr/>
          </a:p>
          <a:p>
            <a:pPr indent="0" lvl="0" marL="0" rtl="0" algn="l">
              <a:spcBef>
                <a:spcPts val="1200"/>
              </a:spcBef>
              <a:spcAft>
                <a:spcPts val="1200"/>
              </a:spcAft>
              <a:buNone/>
            </a:pPr>
            <a:r>
              <a:rPr lang="zh-CN"/>
              <a:t>However, due to the nature of BFS, even if some vertex are seemed to have applicable result, BFS may not build the route as the way we thought.</a:t>
            </a:r>
            <a:endParaRPr/>
          </a:p>
        </p:txBody>
      </p:sp>
      <p:pic>
        <p:nvPicPr>
          <p:cNvPr id="127" name="Google Shape;127;p23"/>
          <p:cNvPicPr preferRelativeResize="0"/>
          <p:nvPr/>
        </p:nvPicPr>
        <p:blipFill>
          <a:blip r:embed="rId3">
            <a:alphaModFix/>
          </a:blip>
          <a:stretch>
            <a:fillRect/>
          </a:stretch>
        </p:blipFill>
        <p:spPr>
          <a:xfrm>
            <a:off x="311700" y="1650470"/>
            <a:ext cx="5163575" cy="260010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1" name="Shape 131"/>
        <p:cNvGrpSpPr/>
        <p:nvPr/>
      </p:nvGrpSpPr>
      <p:grpSpPr>
        <a:xfrm>
          <a:off x="0" y="0"/>
          <a:ext cx="0" cy="0"/>
          <a:chOff x="0" y="0"/>
          <a:chExt cx="0" cy="0"/>
        </a:xfrm>
      </p:grpSpPr>
      <p:sp>
        <p:nvSpPr>
          <p:cNvPr id="132" name="Google Shape;132;p2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Result 1: Breadth First Search</a:t>
            </a:r>
            <a:endParaRPr/>
          </a:p>
        </p:txBody>
      </p:sp>
      <p:sp>
        <p:nvSpPr>
          <p:cNvPr id="133" name="Google Shape;133;p24"/>
          <p:cNvSpPr txBox="1"/>
          <p:nvPr>
            <p:ph idx="1" type="body"/>
          </p:nvPr>
        </p:nvSpPr>
        <p:spPr>
          <a:xfrm>
            <a:off x="5475275" y="1152475"/>
            <a:ext cx="33570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The searching tree spanned with bread first. Thus, some vertexes may seem to be close but </a:t>
            </a:r>
            <a:r>
              <a:rPr b="1" lang="zh-CN"/>
              <a:t>not actually connected</a:t>
            </a:r>
            <a:r>
              <a:rPr lang="zh-CN"/>
              <a:t> in the BFS.</a:t>
            </a:r>
            <a:endParaRPr/>
          </a:p>
          <a:p>
            <a:pPr indent="0" lvl="0" marL="0" rtl="0" algn="l">
              <a:spcBef>
                <a:spcPts val="1200"/>
              </a:spcBef>
              <a:spcAft>
                <a:spcPts val="1200"/>
              </a:spcAft>
              <a:buNone/>
            </a:pPr>
            <a:r>
              <a:rPr lang="zh-CN"/>
              <a:t>Also, when there are </a:t>
            </a:r>
            <a:r>
              <a:rPr b="1" lang="zh-CN"/>
              <a:t>circles</a:t>
            </a:r>
            <a:r>
              <a:rPr lang="zh-CN"/>
              <a:t> in the graph, BFS will ignore the circle since it may lead to infinite loop.</a:t>
            </a:r>
            <a:endParaRPr/>
          </a:p>
        </p:txBody>
      </p:sp>
      <p:pic>
        <p:nvPicPr>
          <p:cNvPr id="134" name="Google Shape;134;p24"/>
          <p:cNvPicPr preferRelativeResize="0"/>
          <p:nvPr/>
        </p:nvPicPr>
        <p:blipFill>
          <a:blip r:embed="rId3">
            <a:alphaModFix/>
          </a:blip>
          <a:stretch>
            <a:fillRect/>
          </a:stretch>
        </p:blipFill>
        <p:spPr>
          <a:xfrm>
            <a:off x="152400" y="1286438"/>
            <a:ext cx="5170474" cy="2570631"/>
          </a:xfrm>
          <a:prstGeom prst="rect">
            <a:avLst/>
          </a:prstGeom>
          <a:noFill/>
          <a:ln>
            <a:noFill/>
          </a:ln>
        </p:spPr>
      </p:pic>
      <p:sp>
        <p:nvSpPr>
          <p:cNvPr id="135" name="Google Shape;135;p24"/>
          <p:cNvSpPr txBox="1"/>
          <p:nvPr/>
        </p:nvSpPr>
        <p:spPr>
          <a:xfrm>
            <a:off x="209688" y="4184125"/>
            <a:ext cx="5055900" cy="699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zh-CN" sz="1800">
                <a:solidFill>
                  <a:schemeClr val="dk2"/>
                </a:solidFill>
              </a:rPr>
              <a:t>With </a:t>
            </a:r>
            <a:r>
              <a:rPr b="1" lang="zh-CN" sz="1800">
                <a:solidFill>
                  <a:schemeClr val="dk2"/>
                </a:solidFill>
              </a:rPr>
              <a:t>complex route</a:t>
            </a:r>
            <a:r>
              <a:rPr lang="zh-CN" sz="1800">
                <a:solidFill>
                  <a:schemeClr val="dk2"/>
                </a:solidFill>
              </a:rPr>
              <a:t> design, we </a:t>
            </a:r>
            <a:r>
              <a:rPr b="1" lang="zh-CN" sz="1800">
                <a:solidFill>
                  <a:schemeClr val="dk2"/>
                </a:solidFill>
              </a:rPr>
              <a:t>may not </a:t>
            </a:r>
            <a:r>
              <a:rPr b="1" lang="zh-CN" sz="1800">
                <a:solidFill>
                  <a:schemeClr val="dk2"/>
                </a:solidFill>
              </a:rPr>
              <a:t>recommend</a:t>
            </a:r>
            <a:r>
              <a:rPr b="1" lang="zh-CN" sz="1800">
                <a:solidFill>
                  <a:schemeClr val="dk2"/>
                </a:solidFill>
              </a:rPr>
              <a:t> BFS</a:t>
            </a:r>
            <a:r>
              <a:rPr lang="zh-CN" sz="1800">
                <a:solidFill>
                  <a:schemeClr val="dk2"/>
                </a:solidFill>
              </a:rPr>
              <a:t> approach.</a:t>
            </a:r>
            <a:endParaRPr sz="1800">
              <a:solidFill>
                <a:schemeClr val="dk2"/>
              </a:solidFill>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2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zh-CN"/>
              <a:t>Methodology 2: Dijkstra’s Algorithm</a:t>
            </a:r>
            <a:endParaRPr/>
          </a:p>
        </p:txBody>
      </p:sp>
      <p:sp>
        <p:nvSpPr>
          <p:cNvPr id="141" name="Google Shape;141;p25"/>
          <p:cNvSpPr txBox="1"/>
          <p:nvPr>
            <p:ph idx="1" type="body"/>
          </p:nvPr>
        </p:nvSpPr>
        <p:spPr>
          <a:xfrm>
            <a:off x="311700" y="1871550"/>
            <a:ext cx="8520600" cy="21300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Since we have some specific points need to go through, and Dijkstra’s algorithm can handle the shortest path from one point to another.</a:t>
            </a:r>
            <a:endParaRPr/>
          </a:p>
          <a:p>
            <a:pPr indent="0" lvl="0" marL="0" rtl="0" algn="l">
              <a:spcBef>
                <a:spcPts val="1200"/>
              </a:spcBef>
              <a:spcAft>
                <a:spcPts val="1200"/>
              </a:spcAft>
              <a:buNone/>
            </a:pPr>
            <a:r>
              <a:rPr lang="zh-CN"/>
              <a:t>We write a Dijkstra method and keep calling it until the whole path was found.</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5" name="Shape 145"/>
        <p:cNvGrpSpPr/>
        <p:nvPr/>
      </p:nvGrpSpPr>
      <p:grpSpPr>
        <a:xfrm>
          <a:off x="0" y="0"/>
          <a:ext cx="0" cy="0"/>
          <a:chOff x="0" y="0"/>
          <a:chExt cx="0" cy="0"/>
        </a:xfrm>
      </p:grpSpPr>
      <p:sp>
        <p:nvSpPr>
          <p:cNvPr id="146" name="Google Shape;146;p2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Methodology 2: Dijkstra’s Algorithm</a:t>
            </a:r>
            <a:endParaRPr/>
          </a:p>
        </p:txBody>
      </p:sp>
      <p:sp>
        <p:nvSpPr>
          <p:cNvPr id="147" name="Google Shape;147;p26"/>
          <p:cNvSpPr txBox="1"/>
          <p:nvPr>
            <p:ph idx="1" type="body"/>
          </p:nvPr>
        </p:nvSpPr>
        <p:spPr>
          <a:xfrm>
            <a:off x="6615500" y="1371425"/>
            <a:ext cx="2377200" cy="29091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zh-CN">
                <a:highlight>
                  <a:srgbClr val="FFFFFF"/>
                </a:highlight>
              </a:rPr>
              <a:t>Finding the vertex with the minimum distance from the set of vertices that have not yet been included in the shortest path tree.</a:t>
            </a:r>
            <a:endParaRPr/>
          </a:p>
        </p:txBody>
      </p:sp>
      <p:pic>
        <p:nvPicPr>
          <p:cNvPr id="148" name="Google Shape;148;p26"/>
          <p:cNvPicPr preferRelativeResize="0"/>
          <p:nvPr/>
        </p:nvPicPr>
        <p:blipFill>
          <a:blip r:embed="rId3">
            <a:alphaModFix/>
          </a:blip>
          <a:stretch>
            <a:fillRect/>
          </a:stretch>
        </p:blipFill>
        <p:spPr>
          <a:xfrm>
            <a:off x="228300" y="1371425"/>
            <a:ext cx="6194074" cy="2808600"/>
          </a:xfrm>
          <a:prstGeom prst="rect">
            <a:avLst/>
          </a:prstGeom>
          <a:noFill/>
          <a:ln>
            <a:noFill/>
          </a:ln>
        </p:spPr>
      </p:pic>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2" name="Shape 152"/>
        <p:cNvGrpSpPr/>
        <p:nvPr/>
      </p:nvGrpSpPr>
      <p:grpSpPr>
        <a:xfrm>
          <a:off x="0" y="0"/>
          <a:ext cx="0" cy="0"/>
          <a:chOff x="0" y="0"/>
          <a:chExt cx="0" cy="0"/>
        </a:xfrm>
      </p:grpSpPr>
      <p:sp>
        <p:nvSpPr>
          <p:cNvPr id="153" name="Google Shape;153;p2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Methodology 2: Dijkstra’s Algorithm</a:t>
            </a:r>
            <a:endParaRPr/>
          </a:p>
        </p:txBody>
      </p:sp>
      <p:sp>
        <p:nvSpPr>
          <p:cNvPr id="154" name="Google Shape;154;p27"/>
          <p:cNvSpPr txBox="1"/>
          <p:nvPr>
            <p:ph idx="1" type="body"/>
          </p:nvPr>
        </p:nvSpPr>
        <p:spPr>
          <a:xfrm>
            <a:off x="6327900" y="1440100"/>
            <a:ext cx="2504400" cy="3246600"/>
          </a:xfrm>
          <a:prstGeom prst="rect">
            <a:avLst/>
          </a:prstGeom>
        </p:spPr>
        <p:txBody>
          <a:bodyPr anchorCtr="0" anchor="t" bIns="91425" lIns="91425" spcFirstLastPara="1" rIns="91425" wrap="square" tIns="91425">
            <a:noAutofit/>
          </a:bodyPr>
          <a:lstStyle/>
          <a:p>
            <a:pPr indent="0" lvl="0" marL="0" rtl="0" algn="l">
              <a:spcBef>
                <a:spcPts val="0"/>
              </a:spcBef>
              <a:spcAft>
                <a:spcPts val="1200"/>
              </a:spcAft>
              <a:buNone/>
            </a:pPr>
            <a:r>
              <a:rPr lang="zh-CN">
                <a:highlight>
                  <a:srgbClr val="FFFFFF"/>
                </a:highlight>
              </a:rPr>
              <a:t>Recursively printing the path from the source vertex to a given destination vertex j using the parent array that records the shortest path tree produced by Dijkstra's algorithm. </a:t>
            </a:r>
            <a:r>
              <a:rPr lang="zh-CN"/>
              <a:t> </a:t>
            </a:r>
            <a:endParaRPr/>
          </a:p>
        </p:txBody>
      </p:sp>
      <p:pic>
        <p:nvPicPr>
          <p:cNvPr id="155" name="Google Shape;155;p27"/>
          <p:cNvPicPr preferRelativeResize="0"/>
          <p:nvPr/>
        </p:nvPicPr>
        <p:blipFill>
          <a:blip r:embed="rId3">
            <a:alphaModFix/>
          </a:blip>
          <a:stretch>
            <a:fillRect/>
          </a:stretch>
        </p:blipFill>
        <p:spPr>
          <a:xfrm>
            <a:off x="169300" y="1550825"/>
            <a:ext cx="6023049" cy="2849138"/>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9" name="Shape 159"/>
        <p:cNvGrpSpPr/>
        <p:nvPr/>
      </p:nvGrpSpPr>
      <p:grpSpPr>
        <a:xfrm>
          <a:off x="0" y="0"/>
          <a:ext cx="0" cy="0"/>
          <a:chOff x="0" y="0"/>
          <a:chExt cx="0" cy="0"/>
        </a:xfrm>
      </p:grpSpPr>
      <p:sp>
        <p:nvSpPr>
          <p:cNvPr id="160" name="Google Shape;160;p2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Methodology 2: Dijkstra’s Algorithm</a:t>
            </a:r>
            <a:endParaRPr/>
          </a:p>
        </p:txBody>
      </p:sp>
      <p:sp>
        <p:nvSpPr>
          <p:cNvPr id="161" name="Google Shape;161;p28"/>
          <p:cNvSpPr txBox="1"/>
          <p:nvPr>
            <p:ph idx="1" type="body"/>
          </p:nvPr>
        </p:nvSpPr>
        <p:spPr>
          <a:xfrm>
            <a:off x="4610550" y="941725"/>
            <a:ext cx="4221900" cy="37449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500"/>
              <a:t>Each iteration selects the vertex ‘u’ not yet included in the SPT with the minimum distance to the source. Then marked it as included.</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lang="zh-CN" sz="1500"/>
              <a:t>For each adjacent vertex ‘v’ of ‘u’, if ‘v’ is not yet included in SPT, the edge ‘u-v’ exists, and the path from src to ‘v’ through ‘u’ is shorter than the current known path to ‘v’, it updates the distance of ‘v’ and sets ‘u’ as the parent of ‘v’.</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rPr lang="zh-CN" sz="1500"/>
              <a:t>For the </a:t>
            </a:r>
            <a:r>
              <a:rPr lang="zh-CN" sz="1500"/>
              <a:t>convenience</a:t>
            </a:r>
            <a:r>
              <a:rPr lang="zh-CN" sz="1500"/>
              <a:t>  of user, we add a start value to make sure the printed path is unrepeated and easy to read.</a:t>
            </a:r>
            <a:endParaRPr sz="1500"/>
          </a:p>
          <a:p>
            <a:pPr indent="0" lvl="0" marL="0" rtl="0" algn="l">
              <a:spcBef>
                <a:spcPts val="0"/>
              </a:spcBef>
              <a:spcAft>
                <a:spcPts val="0"/>
              </a:spcAft>
              <a:buNone/>
            </a:pPr>
            <a:r>
              <a:t/>
            </a:r>
            <a:endParaRPr sz="1500"/>
          </a:p>
          <a:p>
            <a:pPr indent="0" lvl="0" marL="0" rtl="0" algn="l">
              <a:spcBef>
                <a:spcPts val="0"/>
              </a:spcBef>
              <a:spcAft>
                <a:spcPts val="0"/>
              </a:spcAft>
              <a:buNone/>
            </a:pPr>
            <a:r>
              <a:t/>
            </a:r>
            <a:endParaRPr sz="1200">
              <a:solidFill>
                <a:srgbClr val="0D0D0D"/>
              </a:solidFill>
            </a:endParaRPr>
          </a:p>
          <a:p>
            <a:pPr indent="0" lvl="0" marL="0" rtl="0" algn="l">
              <a:spcBef>
                <a:spcPts val="0"/>
              </a:spcBef>
              <a:spcAft>
                <a:spcPts val="1200"/>
              </a:spcAft>
              <a:buNone/>
            </a:pPr>
            <a:r>
              <a:t/>
            </a:r>
            <a:endParaRPr>
              <a:highlight>
                <a:srgbClr val="FFFFFF"/>
              </a:highlight>
            </a:endParaRPr>
          </a:p>
        </p:txBody>
      </p:sp>
      <p:pic>
        <p:nvPicPr>
          <p:cNvPr id="162" name="Google Shape;162;p28"/>
          <p:cNvPicPr preferRelativeResize="0"/>
          <p:nvPr/>
        </p:nvPicPr>
        <p:blipFill>
          <a:blip r:embed="rId3">
            <a:alphaModFix/>
          </a:blip>
          <a:stretch>
            <a:fillRect/>
          </a:stretch>
        </p:blipFill>
        <p:spPr>
          <a:xfrm>
            <a:off x="837625" y="941725"/>
            <a:ext cx="3474926" cy="4024126"/>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6" name="Shape 166"/>
        <p:cNvGrpSpPr/>
        <p:nvPr/>
      </p:nvGrpSpPr>
      <p:grpSpPr>
        <a:xfrm>
          <a:off x="0" y="0"/>
          <a:ext cx="0" cy="0"/>
          <a:chOff x="0" y="0"/>
          <a:chExt cx="0" cy="0"/>
        </a:xfrm>
      </p:grpSpPr>
      <p:sp>
        <p:nvSpPr>
          <p:cNvPr id="167" name="Google Shape;167;p2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Methodology 2: Dijkstra’s Algorithm</a:t>
            </a:r>
            <a:endParaRPr/>
          </a:p>
        </p:txBody>
      </p:sp>
      <p:sp>
        <p:nvSpPr>
          <p:cNvPr id="168" name="Google Shape;168;p29"/>
          <p:cNvSpPr txBox="1"/>
          <p:nvPr>
            <p:ph idx="1" type="body"/>
          </p:nvPr>
        </p:nvSpPr>
        <p:spPr>
          <a:xfrm>
            <a:off x="1627950" y="3730725"/>
            <a:ext cx="5888100" cy="76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sz="1500"/>
              <a:t>Generate shortest path for each two vertices.</a:t>
            </a:r>
            <a:endParaRPr sz="1500"/>
          </a:p>
          <a:p>
            <a:pPr indent="0" lvl="0" marL="0" rtl="0" algn="l">
              <a:spcBef>
                <a:spcPts val="0"/>
              </a:spcBef>
              <a:spcAft>
                <a:spcPts val="0"/>
              </a:spcAft>
              <a:buNone/>
            </a:pPr>
            <a:r>
              <a:rPr lang="zh-CN" sz="1500"/>
              <a:t>Calculate </a:t>
            </a:r>
            <a:r>
              <a:rPr lang="zh-CN" sz="1500">
                <a:highlight>
                  <a:srgbClr val="FFFFFF"/>
                </a:highlight>
              </a:rPr>
              <a:t>corresponding</a:t>
            </a:r>
            <a:r>
              <a:rPr lang="zh-CN" sz="1600">
                <a:highlight>
                  <a:srgbClr val="FFFFFF"/>
                </a:highlight>
              </a:rPr>
              <a:t> </a:t>
            </a:r>
            <a:r>
              <a:rPr lang="zh-CN" sz="1500"/>
              <a:t>waiting time for total </a:t>
            </a:r>
            <a:r>
              <a:rPr lang="zh-CN" sz="1500"/>
              <a:t>travel</a:t>
            </a:r>
            <a:r>
              <a:rPr lang="zh-CN" sz="1500"/>
              <a:t> time.</a:t>
            </a:r>
            <a:endParaRPr sz="1500"/>
          </a:p>
          <a:p>
            <a:pPr indent="0" lvl="0" marL="0" rtl="0" algn="l">
              <a:spcBef>
                <a:spcPts val="0"/>
              </a:spcBef>
              <a:spcAft>
                <a:spcPts val="0"/>
              </a:spcAft>
              <a:buNone/>
            </a:pPr>
            <a:r>
              <a:t/>
            </a:r>
            <a:endParaRPr sz="1200">
              <a:solidFill>
                <a:srgbClr val="0D0D0D"/>
              </a:solidFill>
            </a:endParaRPr>
          </a:p>
          <a:p>
            <a:pPr indent="0" lvl="0" marL="0" rtl="0" algn="l">
              <a:spcBef>
                <a:spcPts val="0"/>
              </a:spcBef>
              <a:spcAft>
                <a:spcPts val="1200"/>
              </a:spcAft>
              <a:buNone/>
            </a:pPr>
            <a:r>
              <a:t/>
            </a:r>
            <a:endParaRPr>
              <a:highlight>
                <a:srgbClr val="FFFFFF"/>
              </a:highlight>
            </a:endParaRPr>
          </a:p>
        </p:txBody>
      </p:sp>
      <p:pic>
        <p:nvPicPr>
          <p:cNvPr id="169" name="Google Shape;169;p29"/>
          <p:cNvPicPr preferRelativeResize="0"/>
          <p:nvPr/>
        </p:nvPicPr>
        <p:blipFill>
          <a:blip r:embed="rId3">
            <a:alphaModFix/>
          </a:blip>
          <a:stretch>
            <a:fillRect/>
          </a:stretch>
        </p:blipFill>
        <p:spPr>
          <a:xfrm>
            <a:off x="1039762" y="1069075"/>
            <a:ext cx="7064475" cy="2543225"/>
          </a:xfrm>
          <a:prstGeom prst="rect">
            <a:avLst/>
          </a:prstGeom>
          <a:noFill/>
          <a:ln>
            <a:noFill/>
          </a:ln>
        </p:spPr>
      </p:pic>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3" name="Shape 173"/>
        <p:cNvGrpSpPr/>
        <p:nvPr/>
      </p:nvGrpSpPr>
      <p:grpSpPr>
        <a:xfrm>
          <a:off x="0" y="0"/>
          <a:ext cx="0" cy="0"/>
          <a:chOff x="0" y="0"/>
          <a:chExt cx="0" cy="0"/>
        </a:xfrm>
      </p:grpSpPr>
      <p:sp>
        <p:nvSpPr>
          <p:cNvPr id="174" name="Google Shape;174;p3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Result</a:t>
            </a:r>
            <a:r>
              <a:rPr lang="zh-CN"/>
              <a:t> 2: Dijkstra’s Algorithm</a:t>
            </a:r>
            <a:endParaRPr/>
          </a:p>
        </p:txBody>
      </p:sp>
      <p:sp>
        <p:nvSpPr>
          <p:cNvPr id="175" name="Google Shape;175;p30"/>
          <p:cNvSpPr txBox="1"/>
          <p:nvPr>
            <p:ph idx="1" type="body"/>
          </p:nvPr>
        </p:nvSpPr>
        <p:spPr>
          <a:xfrm>
            <a:off x="1342650" y="3341575"/>
            <a:ext cx="6458700" cy="11046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zh-CN">
                <a:highlight>
                  <a:srgbClr val="FFFFFF"/>
                </a:highlight>
              </a:rPr>
              <a:t>The Dijkstra's algorithm effectively found the shortest path between each pair of points.</a:t>
            </a:r>
            <a:endParaRPr>
              <a:highlight>
                <a:srgbClr val="FFFFFF"/>
              </a:highlight>
            </a:endParaRPr>
          </a:p>
          <a:p>
            <a:pPr indent="0" lvl="0" marL="0" rtl="0" algn="l">
              <a:spcBef>
                <a:spcPts val="0"/>
              </a:spcBef>
              <a:spcAft>
                <a:spcPts val="0"/>
              </a:spcAft>
              <a:buNone/>
            </a:pPr>
            <a:r>
              <a:rPr lang="zh-CN">
                <a:highlight>
                  <a:srgbClr val="FFFFFF"/>
                </a:highlight>
              </a:rPr>
              <a:t>The route taken and the total travel time were displayed.</a:t>
            </a:r>
            <a:endParaRPr>
              <a:highlight>
                <a:srgbClr val="FFFFFF"/>
              </a:highlight>
            </a:endParaRPr>
          </a:p>
          <a:p>
            <a:pPr indent="0" lvl="0" marL="0" rtl="0" algn="l">
              <a:spcBef>
                <a:spcPts val="0"/>
              </a:spcBef>
              <a:spcAft>
                <a:spcPts val="0"/>
              </a:spcAft>
              <a:buNone/>
            </a:pPr>
            <a:r>
              <a:t/>
            </a:r>
            <a:endParaRPr/>
          </a:p>
          <a:p>
            <a:pPr indent="0" lvl="0" marL="0" rtl="0" algn="l">
              <a:spcBef>
                <a:spcPts val="0"/>
              </a:spcBef>
              <a:spcAft>
                <a:spcPts val="1200"/>
              </a:spcAft>
              <a:buNone/>
            </a:pPr>
            <a:r>
              <a:t/>
            </a:r>
            <a:endParaRPr>
              <a:highlight>
                <a:srgbClr val="FFFFFF"/>
              </a:highlight>
            </a:endParaRPr>
          </a:p>
        </p:txBody>
      </p:sp>
      <p:pic>
        <p:nvPicPr>
          <p:cNvPr id="176" name="Google Shape;176;p30"/>
          <p:cNvPicPr preferRelativeResize="0"/>
          <p:nvPr/>
        </p:nvPicPr>
        <p:blipFill>
          <a:blip r:embed="rId3">
            <a:alphaModFix/>
          </a:blip>
          <a:stretch>
            <a:fillRect/>
          </a:stretch>
        </p:blipFill>
        <p:spPr>
          <a:xfrm>
            <a:off x="1145888" y="1068600"/>
            <a:ext cx="6852224" cy="1104675"/>
          </a:xfrm>
          <a:prstGeom prst="rect">
            <a:avLst/>
          </a:prstGeom>
          <a:noFill/>
          <a:ln>
            <a:noFill/>
          </a:ln>
        </p:spPr>
      </p:pic>
      <p:pic>
        <p:nvPicPr>
          <p:cNvPr id="177" name="Google Shape;177;p30"/>
          <p:cNvPicPr preferRelativeResize="0"/>
          <p:nvPr/>
        </p:nvPicPr>
        <p:blipFill>
          <a:blip r:embed="rId4">
            <a:alphaModFix/>
          </a:blip>
          <a:stretch>
            <a:fillRect/>
          </a:stretch>
        </p:blipFill>
        <p:spPr>
          <a:xfrm>
            <a:off x="152400" y="2427200"/>
            <a:ext cx="8839200" cy="530352"/>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1" name="Shape 181"/>
        <p:cNvGrpSpPr/>
        <p:nvPr/>
      </p:nvGrpSpPr>
      <p:grpSpPr>
        <a:xfrm>
          <a:off x="0" y="0"/>
          <a:ext cx="0" cy="0"/>
          <a:chOff x="0" y="0"/>
          <a:chExt cx="0" cy="0"/>
        </a:xfrm>
      </p:grpSpPr>
      <p:sp>
        <p:nvSpPr>
          <p:cNvPr id="182" name="Google Shape;182;p3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Conclusion</a:t>
            </a:r>
            <a:endParaRPr/>
          </a:p>
        </p:txBody>
      </p:sp>
      <p:sp>
        <p:nvSpPr>
          <p:cNvPr id="183" name="Google Shape;183;p3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highlight>
                  <a:srgbClr val="FFFFFF"/>
                </a:highlight>
              </a:rPr>
              <a:t>For calculating the shortest path through Disneyland, Dijkstra's algorithm is the most suitable choice, because it effectively handles graphs with weighted edges.It ensures that the shortest path is found, optimizing the overall visit experience for park guests. </a:t>
            </a:r>
            <a:endParaRPr>
              <a:highlight>
                <a:srgbClr val="FFFFFF"/>
              </a:highlight>
            </a:endParaRPr>
          </a:p>
          <a:p>
            <a:pPr indent="0" lvl="0" marL="0" rtl="0" algn="l">
              <a:spcBef>
                <a:spcPts val="1200"/>
              </a:spcBef>
              <a:spcAft>
                <a:spcPts val="0"/>
              </a:spcAft>
              <a:buNone/>
            </a:pPr>
            <a:r>
              <a:rPr lang="zh-CN">
                <a:highlight>
                  <a:srgbClr val="FFFFFF"/>
                </a:highlight>
              </a:rPr>
              <a:t>While BFS could find a path, it is only appropriate for scenarios where all edge weights are equal or nonexistent, making it unsuitable for Disneyland's diverse and time-weighted path planning needs.</a:t>
            </a:r>
            <a:endParaRPr>
              <a:highlight>
                <a:srgbClr val="FFFFFF"/>
              </a:highlight>
            </a:endParaRPr>
          </a:p>
          <a:p>
            <a:pPr indent="0" lvl="0" marL="0" rtl="0" algn="l">
              <a:spcBef>
                <a:spcPts val="1200"/>
              </a:spcBef>
              <a:spcAft>
                <a:spcPts val="1200"/>
              </a:spcAft>
              <a:buNone/>
            </a:pPr>
            <a:r>
              <a:rPr lang="zh-CN"/>
              <a:t>Additionally, f</a:t>
            </a:r>
            <a:r>
              <a:rPr lang="zh-CN"/>
              <a:t>or dynamic waiting time, we </a:t>
            </a:r>
            <a:r>
              <a:rPr lang="zh-CN"/>
              <a:t>recommend</a:t>
            </a:r>
            <a:r>
              <a:rPr lang="zh-CN"/>
              <a:t> update waiting time when necessary and rebuild the route.</a:t>
            </a:r>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1" name="Shape 61"/>
        <p:cNvGrpSpPr/>
        <p:nvPr/>
      </p:nvGrpSpPr>
      <p:grpSpPr>
        <a:xfrm>
          <a:off x="0" y="0"/>
          <a:ext cx="0" cy="0"/>
          <a:chOff x="0" y="0"/>
          <a:chExt cx="0" cy="0"/>
        </a:xfrm>
      </p:grpSpPr>
      <p:sp>
        <p:nvSpPr>
          <p:cNvPr id="62" name="Google Shape;62;p14"/>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Contents</a:t>
            </a:r>
            <a:endParaRPr/>
          </a:p>
        </p:txBody>
      </p:sp>
      <p:sp>
        <p:nvSpPr>
          <p:cNvPr id="63" name="Google Shape;63;p1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t/>
            </a:r>
            <a:endParaRPr sz="2400">
              <a:solidFill>
                <a:schemeClr val="dk1"/>
              </a:solidFill>
            </a:endParaRPr>
          </a:p>
          <a:p>
            <a:pPr indent="0" lvl="0" marL="0" rtl="0" algn="l">
              <a:spcBef>
                <a:spcPts val="1200"/>
              </a:spcBef>
              <a:spcAft>
                <a:spcPts val="0"/>
              </a:spcAft>
              <a:buNone/>
            </a:pPr>
            <a:r>
              <a:rPr lang="zh-CN" sz="2400">
                <a:solidFill>
                  <a:schemeClr val="dk1"/>
                </a:solidFill>
              </a:rPr>
              <a:t>·Problem Description</a:t>
            </a:r>
            <a:endParaRPr sz="2400">
              <a:solidFill>
                <a:schemeClr val="dk1"/>
              </a:solidFill>
            </a:endParaRPr>
          </a:p>
          <a:p>
            <a:pPr indent="0" lvl="0" marL="0" rtl="0" algn="l">
              <a:spcBef>
                <a:spcPts val="1200"/>
              </a:spcBef>
              <a:spcAft>
                <a:spcPts val="0"/>
              </a:spcAft>
              <a:buNone/>
            </a:pPr>
            <a:r>
              <a:rPr lang="zh-CN" sz="2400">
                <a:solidFill>
                  <a:schemeClr val="dk1"/>
                </a:solidFill>
              </a:rPr>
              <a:t>·Methodology</a:t>
            </a:r>
            <a:endParaRPr sz="2400">
              <a:solidFill>
                <a:schemeClr val="dk1"/>
              </a:solidFill>
            </a:endParaRPr>
          </a:p>
          <a:p>
            <a:pPr indent="0" lvl="0" marL="0" rtl="0" algn="l">
              <a:spcBef>
                <a:spcPts val="1200"/>
              </a:spcBef>
              <a:spcAft>
                <a:spcPts val="0"/>
              </a:spcAft>
              <a:buNone/>
            </a:pPr>
            <a:r>
              <a:rPr lang="zh-CN" sz="2400">
                <a:solidFill>
                  <a:schemeClr val="dk1"/>
                </a:solidFill>
              </a:rPr>
              <a:t>·Result</a:t>
            </a:r>
            <a:endParaRPr sz="2400">
              <a:solidFill>
                <a:schemeClr val="dk1"/>
              </a:solidFill>
            </a:endParaRPr>
          </a:p>
          <a:p>
            <a:pPr indent="0" lvl="0" marL="0" rtl="0" algn="l">
              <a:spcBef>
                <a:spcPts val="1200"/>
              </a:spcBef>
              <a:spcAft>
                <a:spcPts val="0"/>
              </a:spcAft>
              <a:buNone/>
            </a:pPr>
            <a:r>
              <a:rPr lang="zh-CN" sz="2400">
                <a:solidFill>
                  <a:schemeClr val="dk1"/>
                </a:solidFill>
              </a:rPr>
              <a:t>·Conclusion</a:t>
            </a:r>
            <a:endParaRPr sz="2400">
              <a:solidFill>
                <a:schemeClr val="dk1"/>
              </a:solidFill>
            </a:endParaRPr>
          </a:p>
          <a:p>
            <a:pPr indent="0" lvl="0" marL="0" rtl="0" algn="l">
              <a:spcBef>
                <a:spcPts val="1200"/>
              </a:spcBef>
              <a:spcAft>
                <a:spcPts val="1200"/>
              </a:spcAft>
              <a:buNone/>
            </a:pPr>
            <a:r>
              <a:t/>
            </a:r>
            <a:endParaRPr sz="2100"/>
          </a:p>
        </p:txBody>
      </p:sp>
      <p:pic>
        <p:nvPicPr>
          <p:cNvPr id="64" name="Google Shape;64;p14"/>
          <p:cNvPicPr preferRelativeResize="0"/>
          <p:nvPr/>
        </p:nvPicPr>
        <p:blipFill>
          <a:blip r:embed="rId3">
            <a:alphaModFix/>
          </a:blip>
          <a:stretch>
            <a:fillRect/>
          </a:stretch>
        </p:blipFill>
        <p:spPr>
          <a:xfrm>
            <a:off x="5087100" y="864800"/>
            <a:ext cx="3021376" cy="3604675"/>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3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Reference</a:t>
            </a:r>
            <a:endParaRPr/>
          </a:p>
        </p:txBody>
      </p:sp>
      <p:sp>
        <p:nvSpPr>
          <p:cNvPr id="189" name="Google Shape;189;p3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Average waiting time data:</a:t>
            </a:r>
            <a:r>
              <a:rPr lang="zh-CN" u="sng">
                <a:solidFill>
                  <a:schemeClr val="hlink"/>
                </a:solidFill>
                <a:hlinkClick r:id="rId3"/>
              </a:rPr>
              <a:t>https://queue-times.com/en-US/parks/30/stats</a:t>
            </a:r>
            <a:r>
              <a:rPr lang="zh-CN"/>
              <a:t> </a:t>
            </a:r>
            <a:endParaRPr/>
          </a:p>
          <a:p>
            <a:pPr indent="0" lvl="0" marL="0" rtl="0" algn="l">
              <a:spcBef>
                <a:spcPts val="1200"/>
              </a:spcBef>
              <a:spcAft>
                <a:spcPts val="0"/>
              </a:spcAft>
              <a:buNone/>
            </a:pPr>
            <a:r>
              <a:rPr lang="zh-CN"/>
              <a:t>Waiting time data: Shanghai Disneyland App</a:t>
            </a:r>
            <a:endParaRPr/>
          </a:p>
          <a:p>
            <a:pPr indent="0" lvl="0" marL="0" rtl="0" algn="l">
              <a:spcBef>
                <a:spcPts val="1200"/>
              </a:spcBef>
              <a:spcAft>
                <a:spcPts val="1200"/>
              </a:spcAft>
              <a:buNone/>
            </a:pPr>
            <a:r>
              <a:rPr lang="zh-CN"/>
              <a:t>Map data: Shanghai Disneyland App and Baidu Map</a:t>
            </a:r>
            <a:endParaRPr/>
          </a:p>
        </p:txBody>
      </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3" name="Shape 193"/>
        <p:cNvGrpSpPr/>
        <p:nvPr/>
      </p:nvGrpSpPr>
      <p:grpSpPr>
        <a:xfrm>
          <a:off x="0" y="0"/>
          <a:ext cx="0" cy="0"/>
          <a:chOff x="0" y="0"/>
          <a:chExt cx="0" cy="0"/>
        </a:xfrm>
      </p:grpSpPr>
      <p:sp>
        <p:nvSpPr>
          <p:cNvPr id="194" name="Google Shape;194;p33"/>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ctr">
              <a:spcBef>
                <a:spcPts val="0"/>
              </a:spcBef>
              <a:spcAft>
                <a:spcPts val="0"/>
              </a:spcAft>
              <a:buNone/>
            </a:pPr>
            <a:r>
              <a:rPr lang="zh-CN"/>
              <a:t>Thank You!</a:t>
            </a:r>
            <a:endParaRPr/>
          </a:p>
        </p:txBody>
      </p:sp>
      <p:sp>
        <p:nvSpPr>
          <p:cNvPr id="195" name="Google Shape;195;p33"/>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96" name="Google Shape;196;p33"/>
          <p:cNvPicPr preferRelativeResize="0"/>
          <p:nvPr/>
        </p:nvPicPr>
        <p:blipFill>
          <a:blip r:embed="rId3">
            <a:alphaModFix/>
          </a:blip>
          <a:stretch>
            <a:fillRect/>
          </a:stretch>
        </p:blipFill>
        <p:spPr>
          <a:xfrm>
            <a:off x="1720749" y="1071800"/>
            <a:ext cx="5702500" cy="379465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68" name="Shape 68"/>
        <p:cNvGrpSpPr/>
        <p:nvPr/>
      </p:nvGrpSpPr>
      <p:grpSpPr>
        <a:xfrm>
          <a:off x="0" y="0"/>
          <a:ext cx="0" cy="0"/>
          <a:chOff x="0" y="0"/>
          <a:chExt cx="0" cy="0"/>
        </a:xfrm>
      </p:grpSpPr>
      <p:sp>
        <p:nvSpPr>
          <p:cNvPr id="69" name="Google Shape;69;p15"/>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Problem Description</a:t>
            </a:r>
            <a:endParaRPr/>
          </a:p>
        </p:txBody>
      </p:sp>
      <p:sp>
        <p:nvSpPr>
          <p:cNvPr id="70" name="Google Shape;70;p15"/>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When visiting Disneyland, we spend a lot of time design the tour route.</a:t>
            </a:r>
            <a:endParaRPr/>
          </a:p>
          <a:p>
            <a:pPr indent="0" lvl="0" marL="0" rtl="0" algn="l">
              <a:spcBef>
                <a:spcPts val="1200"/>
              </a:spcBef>
              <a:spcAft>
                <a:spcPts val="0"/>
              </a:spcAft>
              <a:buNone/>
            </a:pPr>
            <a:r>
              <a:rPr lang="zh-CN"/>
              <a:t>By staring at the map to find the next destination?</a:t>
            </a:r>
            <a:endParaRPr/>
          </a:p>
          <a:p>
            <a:pPr indent="0" lvl="0" marL="0" rtl="0" algn="l">
              <a:spcBef>
                <a:spcPts val="1200"/>
              </a:spcBef>
              <a:spcAft>
                <a:spcPts val="0"/>
              </a:spcAft>
              <a:buNone/>
            </a:pPr>
            <a:r>
              <a:rPr lang="zh-CN"/>
              <a:t>We don’t even know whether we can finish all our selected attractions in one day.</a:t>
            </a:r>
            <a:endParaRPr/>
          </a:p>
          <a:p>
            <a:pPr indent="0" lvl="0" marL="0" rtl="0" algn="l">
              <a:spcBef>
                <a:spcPts val="1200"/>
              </a:spcBef>
              <a:spcAft>
                <a:spcPts val="0"/>
              </a:spcAft>
              <a:buNone/>
            </a:pPr>
            <a:r>
              <a:rPr lang="zh-CN"/>
              <a:t>So we need to design a program implementing graph to help us find the route</a:t>
            </a:r>
            <a:endParaRPr/>
          </a:p>
          <a:p>
            <a:pPr indent="0" lvl="0" marL="0" rtl="0" algn="l">
              <a:spcBef>
                <a:spcPts val="1200"/>
              </a:spcBef>
              <a:spcAft>
                <a:spcPts val="1200"/>
              </a:spcAft>
              <a:buNone/>
            </a:pPr>
            <a:r>
              <a:rPr lang="zh-CN"/>
              <a:t>and predict the total tour time.</a:t>
            </a:r>
            <a:endParaRPr/>
          </a:p>
        </p:txBody>
      </p:sp>
      <p:pic>
        <p:nvPicPr>
          <p:cNvPr id="71" name="Google Shape;71;p15"/>
          <p:cNvPicPr preferRelativeResize="0"/>
          <p:nvPr/>
        </p:nvPicPr>
        <p:blipFill rotWithShape="1">
          <a:blip r:embed="rId3">
            <a:alphaModFix/>
          </a:blip>
          <a:srcRect b="28010" l="-630" r="629" t="33670"/>
          <a:stretch/>
        </p:blipFill>
        <p:spPr>
          <a:xfrm>
            <a:off x="-76300" y="3548225"/>
            <a:ext cx="9220300" cy="1595276"/>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75" name="Shape 75"/>
        <p:cNvGrpSpPr/>
        <p:nvPr/>
      </p:nvGrpSpPr>
      <p:grpSpPr>
        <a:xfrm>
          <a:off x="0" y="0"/>
          <a:ext cx="0" cy="0"/>
          <a:chOff x="0" y="0"/>
          <a:chExt cx="0" cy="0"/>
        </a:xfrm>
      </p:grpSpPr>
      <p:sp>
        <p:nvSpPr>
          <p:cNvPr id="76" name="Google Shape;76;p16"/>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Methodology - Data Collection</a:t>
            </a:r>
            <a:endParaRPr/>
          </a:p>
        </p:txBody>
      </p:sp>
      <p:sp>
        <p:nvSpPr>
          <p:cNvPr id="77" name="Google Shape;77;p16"/>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We chose </a:t>
            </a:r>
            <a:r>
              <a:rPr b="1" lang="zh-CN"/>
              <a:t>Shanghai Disneyland </a:t>
            </a:r>
            <a:r>
              <a:rPr lang="zh-CN"/>
              <a:t>as our target</a:t>
            </a:r>
            <a:endParaRPr/>
          </a:p>
          <a:p>
            <a:pPr indent="0" lvl="0" marL="0" rtl="0" algn="l">
              <a:spcBef>
                <a:spcPts val="1200"/>
              </a:spcBef>
              <a:spcAft>
                <a:spcPts val="0"/>
              </a:spcAft>
              <a:buNone/>
            </a:pPr>
            <a:r>
              <a:rPr lang="zh-CN"/>
              <a:t>We used Shanghai Disneyland App to capture </a:t>
            </a:r>
            <a:r>
              <a:rPr b="1" lang="zh-CN"/>
              <a:t>waiting time data </a:t>
            </a:r>
            <a:r>
              <a:rPr lang="zh-CN"/>
              <a:t>and </a:t>
            </a:r>
            <a:r>
              <a:rPr b="1" lang="zh-CN"/>
              <a:t>map data</a:t>
            </a:r>
            <a:endParaRPr b="1"/>
          </a:p>
          <a:p>
            <a:pPr indent="0" lvl="0" marL="0" rtl="0" algn="l">
              <a:spcBef>
                <a:spcPts val="1200"/>
              </a:spcBef>
              <a:spcAft>
                <a:spcPts val="0"/>
              </a:spcAft>
              <a:buNone/>
            </a:pPr>
            <a:r>
              <a:rPr lang="zh-CN"/>
              <a:t>We monitored the waiting time varied through the daytime evey hour</a:t>
            </a:r>
            <a:endParaRPr/>
          </a:p>
          <a:p>
            <a:pPr indent="0" lvl="0" marL="0" rtl="0" algn="l">
              <a:spcBef>
                <a:spcPts val="1200"/>
              </a:spcBef>
              <a:spcAft>
                <a:spcPts val="0"/>
              </a:spcAft>
              <a:buNone/>
            </a:pPr>
            <a:r>
              <a:rPr lang="zh-CN"/>
              <a:t>We collected </a:t>
            </a:r>
            <a:r>
              <a:rPr b="1" lang="zh-CN"/>
              <a:t>average waiting time</a:t>
            </a:r>
            <a:r>
              <a:rPr lang="zh-CN"/>
              <a:t> from queuetimes.com </a:t>
            </a:r>
            <a:endParaRPr/>
          </a:p>
          <a:p>
            <a:pPr indent="0" lvl="0" marL="0" rtl="0" algn="l">
              <a:spcBef>
                <a:spcPts val="1200"/>
              </a:spcBef>
              <a:spcAft>
                <a:spcPts val="0"/>
              </a:spcAft>
              <a:buNone/>
            </a:pPr>
            <a:r>
              <a:rPr lang="zh-CN"/>
              <a:t>Also, we select </a:t>
            </a:r>
            <a:r>
              <a:rPr b="1" lang="zh-CN"/>
              <a:t>26 attractions</a:t>
            </a:r>
            <a:r>
              <a:rPr lang="zh-CN"/>
              <a:t> as </a:t>
            </a:r>
            <a:r>
              <a:rPr b="1" lang="zh-CN"/>
              <a:t>vertexes</a:t>
            </a:r>
            <a:r>
              <a:rPr lang="zh-CN"/>
              <a:t> for graph </a:t>
            </a:r>
            <a:endParaRPr/>
          </a:p>
          <a:p>
            <a:pPr indent="0" lvl="0" marL="0" rtl="0" algn="l">
              <a:spcBef>
                <a:spcPts val="1200"/>
              </a:spcBef>
              <a:spcAft>
                <a:spcPts val="0"/>
              </a:spcAft>
              <a:buNone/>
            </a:pPr>
            <a:r>
              <a:rPr lang="zh-CN"/>
              <a:t>we design the </a:t>
            </a:r>
            <a:r>
              <a:rPr b="1" lang="zh-CN"/>
              <a:t>edge as walking time</a:t>
            </a:r>
            <a:r>
              <a:rPr lang="zh-CN"/>
              <a:t> from one vertex to another</a:t>
            </a:r>
            <a:endParaRPr/>
          </a:p>
          <a:p>
            <a:pPr indent="0" lvl="0" marL="0" rtl="0" algn="l">
              <a:spcBef>
                <a:spcPts val="1200"/>
              </a:spcBef>
              <a:spcAft>
                <a:spcPts val="1200"/>
              </a:spcAft>
              <a:buNone/>
            </a:pPr>
            <a:r>
              <a:t/>
            </a:r>
            <a:endParaRPr/>
          </a:p>
        </p:txBody>
      </p:sp>
      <p:pic>
        <p:nvPicPr>
          <p:cNvPr id="78" name="Google Shape;78;p16"/>
          <p:cNvPicPr preferRelativeResize="0"/>
          <p:nvPr/>
        </p:nvPicPr>
        <p:blipFill>
          <a:blip r:embed="rId3">
            <a:alphaModFix/>
          </a:blip>
          <a:stretch>
            <a:fillRect/>
          </a:stretch>
        </p:blipFill>
        <p:spPr>
          <a:xfrm>
            <a:off x="7396075" y="2696150"/>
            <a:ext cx="1436226" cy="2154849"/>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2" name="Shape 82"/>
        <p:cNvGrpSpPr/>
        <p:nvPr/>
      </p:nvGrpSpPr>
      <p:grpSpPr>
        <a:xfrm>
          <a:off x="0" y="0"/>
          <a:ext cx="0" cy="0"/>
          <a:chOff x="0" y="0"/>
          <a:chExt cx="0" cy="0"/>
        </a:xfrm>
      </p:grpSpPr>
      <p:sp>
        <p:nvSpPr>
          <p:cNvPr id="83" name="Google Shape;83;p1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Methodology - Data Collection</a:t>
            </a:r>
            <a:endParaRPr/>
          </a:p>
        </p:txBody>
      </p:sp>
      <p:sp>
        <p:nvSpPr>
          <p:cNvPr id="84" name="Google Shape;84;p1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Daytime Waiting Time Data Every Hour and Average data:</a:t>
            </a:r>
            <a:endParaRPr/>
          </a:p>
          <a:p>
            <a:pPr indent="0" lvl="0" marL="0" rtl="0" algn="l">
              <a:spcBef>
                <a:spcPts val="1200"/>
              </a:spcBef>
              <a:spcAft>
                <a:spcPts val="1200"/>
              </a:spcAft>
              <a:buNone/>
            </a:pPr>
            <a:r>
              <a:t/>
            </a:r>
            <a:endParaRPr/>
          </a:p>
        </p:txBody>
      </p:sp>
      <p:pic>
        <p:nvPicPr>
          <p:cNvPr id="85" name="Google Shape;85;p17"/>
          <p:cNvPicPr preferRelativeResize="0"/>
          <p:nvPr/>
        </p:nvPicPr>
        <p:blipFill>
          <a:blip r:embed="rId3">
            <a:alphaModFix/>
          </a:blip>
          <a:stretch>
            <a:fillRect/>
          </a:stretch>
        </p:blipFill>
        <p:spPr>
          <a:xfrm>
            <a:off x="1539403" y="1552350"/>
            <a:ext cx="6294676" cy="3591150"/>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9" name="Shape 89"/>
        <p:cNvGrpSpPr/>
        <p:nvPr/>
      </p:nvGrpSpPr>
      <p:grpSpPr>
        <a:xfrm>
          <a:off x="0" y="0"/>
          <a:ext cx="0" cy="0"/>
          <a:chOff x="0" y="0"/>
          <a:chExt cx="0" cy="0"/>
        </a:xfrm>
      </p:grpSpPr>
      <p:sp>
        <p:nvSpPr>
          <p:cNvPr id="90" name="Google Shape;90;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Methodology - Graph Design</a:t>
            </a:r>
            <a:endParaRPr/>
          </a:p>
        </p:txBody>
      </p:sp>
      <p:sp>
        <p:nvSpPr>
          <p:cNvPr id="91" name="Google Shape;91;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2" name="Google Shape;92;p18"/>
          <p:cNvPicPr preferRelativeResize="0"/>
          <p:nvPr/>
        </p:nvPicPr>
        <p:blipFill>
          <a:blip r:embed="rId3">
            <a:alphaModFix/>
          </a:blip>
          <a:stretch>
            <a:fillRect/>
          </a:stretch>
        </p:blipFill>
        <p:spPr>
          <a:xfrm>
            <a:off x="311700" y="1511821"/>
            <a:ext cx="4221025" cy="2985150"/>
          </a:xfrm>
          <a:prstGeom prst="rect">
            <a:avLst/>
          </a:prstGeom>
          <a:noFill/>
          <a:ln>
            <a:noFill/>
          </a:ln>
        </p:spPr>
      </p:pic>
      <p:pic>
        <p:nvPicPr>
          <p:cNvPr id="93" name="Google Shape;93;p18"/>
          <p:cNvPicPr preferRelativeResize="0"/>
          <p:nvPr/>
        </p:nvPicPr>
        <p:blipFill>
          <a:blip r:embed="rId4">
            <a:alphaModFix/>
          </a:blip>
          <a:stretch>
            <a:fillRect/>
          </a:stretch>
        </p:blipFill>
        <p:spPr>
          <a:xfrm>
            <a:off x="4613432" y="1511826"/>
            <a:ext cx="4218868" cy="298515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7" name="Shape 97"/>
        <p:cNvGrpSpPr/>
        <p:nvPr/>
      </p:nvGrpSpPr>
      <p:grpSpPr>
        <a:xfrm>
          <a:off x="0" y="0"/>
          <a:ext cx="0" cy="0"/>
          <a:chOff x="0" y="0"/>
          <a:chExt cx="0" cy="0"/>
        </a:xfrm>
      </p:grpSpPr>
      <p:sp>
        <p:nvSpPr>
          <p:cNvPr id="98" name="Google Shape;98;p19"/>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Methodology 1: Breadth First Search</a:t>
            </a:r>
            <a:endParaRPr/>
          </a:p>
        </p:txBody>
      </p:sp>
      <p:sp>
        <p:nvSpPr>
          <p:cNvPr id="99" name="Google Shape;99;p19"/>
          <p:cNvSpPr txBox="1"/>
          <p:nvPr>
            <p:ph idx="1" type="body"/>
          </p:nvPr>
        </p:nvSpPr>
        <p:spPr>
          <a:xfrm>
            <a:off x="311700" y="1152475"/>
            <a:ext cx="8520600" cy="34164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zh-CN"/>
              <a:t>We need to set the start point and end point.</a:t>
            </a:r>
            <a:endParaRPr/>
          </a:p>
          <a:p>
            <a:pPr indent="0" lvl="0" marL="0" rtl="0" algn="l">
              <a:spcBef>
                <a:spcPts val="1200"/>
              </a:spcBef>
              <a:spcAft>
                <a:spcPts val="0"/>
              </a:spcAft>
              <a:buNone/>
            </a:pPr>
            <a:r>
              <a:rPr lang="zh-CN"/>
              <a:t>Start point is </a:t>
            </a:r>
            <a:r>
              <a:rPr lang="zh-CN"/>
              <a:t>usually</a:t>
            </a:r>
            <a:r>
              <a:rPr lang="zh-CN"/>
              <a:t> the gate of Disneyland.</a:t>
            </a:r>
            <a:endParaRPr/>
          </a:p>
          <a:p>
            <a:pPr indent="0" lvl="0" marL="0" rtl="0" algn="l">
              <a:spcBef>
                <a:spcPts val="1200"/>
              </a:spcBef>
              <a:spcAft>
                <a:spcPts val="0"/>
              </a:spcAft>
              <a:buNone/>
            </a:pPr>
            <a:r>
              <a:rPr lang="zh-CN"/>
              <a:t>We use BFS to go through vertexes to end point to see whether all the selected vertexes are located at this route：</a:t>
            </a:r>
            <a:endParaRPr/>
          </a:p>
          <a:p>
            <a:pPr indent="0" lvl="0" marL="0" rtl="0" algn="l">
              <a:spcBef>
                <a:spcPts val="1200"/>
              </a:spcBef>
              <a:spcAft>
                <a:spcPts val="0"/>
              </a:spcAft>
              <a:buNone/>
            </a:pPr>
            <a:r>
              <a:rPr lang="zh-CN"/>
              <a:t>·If yes, we will print out the route and total travel time (including waiting time at selected vertex and time to walk through edge. </a:t>
            </a:r>
            <a:endParaRPr/>
          </a:p>
          <a:p>
            <a:pPr indent="0" lvl="0" marL="0" rtl="0" algn="l">
              <a:spcBef>
                <a:spcPts val="1200"/>
              </a:spcBef>
              <a:spcAft>
                <a:spcPts val="0"/>
              </a:spcAft>
              <a:buNone/>
            </a:pPr>
            <a:r>
              <a:rPr lang="zh-CN"/>
              <a:t>·If no, we will print out the message that some selected vertexes are missed.</a:t>
            </a:r>
            <a:endParaRPr/>
          </a:p>
          <a:p>
            <a:pPr indent="0" lvl="0" marL="0" rtl="0" algn="l">
              <a:spcBef>
                <a:spcPts val="1200"/>
              </a:spcBef>
              <a:spcAft>
                <a:spcPts val="1200"/>
              </a:spcAft>
              <a:buNone/>
            </a:pPr>
            <a:r>
              <a:t/>
            </a:r>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3" name="Shape 103"/>
        <p:cNvGrpSpPr/>
        <p:nvPr/>
      </p:nvGrpSpPr>
      <p:grpSpPr>
        <a:xfrm>
          <a:off x="0" y="0"/>
          <a:ext cx="0" cy="0"/>
          <a:chOff x="0" y="0"/>
          <a:chExt cx="0" cy="0"/>
        </a:xfrm>
      </p:grpSpPr>
      <p:sp>
        <p:nvSpPr>
          <p:cNvPr id="104" name="Google Shape;104;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Clr>
                <a:schemeClr val="dk1"/>
              </a:buClr>
              <a:buSzPct val="39285"/>
              <a:buFont typeface="Arial"/>
              <a:buNone/>
            </a:pPr>
            <a:r>
              <a:rPr lang="zh-CN"/>
              <a:t>Methodology 1: Breadth First Search</a:t>
            </a:r>
            <a:endParaRPr/>
          </a:p>
          <a:p>
            <a:pPr indent="0" lvl="0" marL="0" rtl="0" algn="l">
              <a:spcBef>
                <a:spcPts val="0"/>
              </a:spcBef>
              <a:spcAft>
                <a:spcPts val="0"/>
              </a:spcAft>
              <a:buNone/>
            </a:pPr>
            <a:r>
              <a:t/>
            </a:r>
            <a:endParaRPr/>
          </a:p>
        </p:txBody>
      </p:sp>
      <p:sp>
        <p:nvSpPr>
          <p:cNvPr id="105" name="Google Shape;105;p20"/>
          <p:cNvSpPr txBox="1"/>
          <p:nvPr>
            <p:ph idx="1" type="body"/>
          </p:nvPr>
        </p:nvSpPr>
        <p:spPr>
          <a:xfrm>
            <a:off x="5424950" y="1152475"/>
            <a:ext cx="3407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Step 1:</a:t>
            </a:r>
            <a:endParaRPr/>
          </a:p>
          <a:p>
            <a:pPr indent="0" lvl="0" marL="0" rtl="0" algn="l">
              <a:spcBef>
                <a:spcPts val="1200"/>
              </a:spcBef>
              <a:spcAft>
                <a:spcPts val="1200"/>
              </a:spcAft>
              <a:buNone/>
            </a:pPr>
            <a:r>
              <a:rPr lang="zh-CN"/>
              <a:t>Use BFS to </a:t>
            </a:r>
            <a:r>
              <a:rPr b="1" lang="zh-CN"/>
              <a:t>find the route from start point and end point</a:t>
            </a:r>
            <a:r>
              <a:rPr lang="zh-CN"/>
              <a:t>, collecting the data of the route by marking the parent of each vertex.</a:t>
            </a:r>
            <a:endParaRPr/>
          </a:p>
        </p:txBody>
      </p:sp>
      <p:pic>
        <p:nvPicPr>
          <p:cNvPr id="106" name="Google Shape;106;p20"/>
          <p:cNvPicPr preferRelativeResize="0"/>
          <p:nvPr/>
        </p:nvPicPr>
        <p:blipFill>
          <a:blip r:embed="rId3">
            <a:alphaModFix/>
          </a:blip>
          <a:stretch>
            <a:fillRect/>
          </a:stretch>
        </p:blipFill>
        <p:spPr>
          <a:xfrm>
            <a:off x="311699" y="1179700"/>
            <a:ext cx="5113249" cy="3361951"/>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0" name="Shape 110"/>
        <p:cNvGrpSpPr/>
        <p:nvPr/>
      </p:nvGrpSpPr>
      <p:grpSpPr>
        <a:xfrm>
          <a:off x="0" y="0"/>
          <a:ext cx="0" cy="0"/>
          <a:chOff x="0" y="0"/>
          <a:chExt cx="0" cy="0"/>
        </a:xfrm>
      </p:grpSpPr>
      <p:sp>
        <p:nvSpPr>
          <p:cNvPr id="111" name="Google Shape;111;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zh-CN"/>
              <a:t>Methodology 1: Breadth First Search</a:t>
            </a:r>
            <a:endParaRPr/>
          </a:p>
          <a:p>
            <a:pPr indent="0" lvl="0" marL="0" rtl="0" algn="l">
              <a:spcBef>
                <a:spcPts val="0"/>
              </a:spcBef>
              <a:spcAft>
                <a:spcPts val="0"/>
              </a:spcAft>
              <a:buNone/>
            </a:pPr>
            <a:r>
              <a:t/>
            </a:r>
            <a:endParaRPr/>
          </a:p>
        </p:txBody>
      </p:sp>
      <p:sp>
        <p:nvSpPr>
          <p:cNvPr id="112" name="Google Shape;112;p21"/>
          <p:cNvSpPr txBox="1"/>
          <p:nvPr>
            <p:ph idx="1" type="body"/>
          </p:nvPr>
        </p:nvSpPr>
        <p:spPr>
          <a:xfrm>
            <a:off x="5424950" y="1152475"/>
            <a:ext cx="34074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zh-CN"/>
              <a:t>Step 2:</a:t>
            </a:r>
            <a:endParaRPr/>
          </a:p>
          <a:p>
            <a:pPr indent="0" lvl="0" marL="0" rtl="0" algn="l">
              <a:spcBef>
                <a:spcPts val="1200"/>
              </a:spcBef>
              <a:spcAft>
                <a:spcPts val="0"/>
              </a:spcAft>
              <a:buNone/>
            </a:pPr>
            <a:r>
              <a:rPr b="1" lang="zh-CN"/>
              <a:t>Go through the BFS built route</a:t>
            </a:r>
            <a:r>
              <a:rPr lang="zh-CN"/>
              <a:t> to collect waiting time and weight of edge.</a:t>
            </a:r>
            <a:endParaRPr/>
          </a:p>
          <a:p>
            <a:pPr indent="0" lvl="0" marL="0" rtl="0" algn="l">
              <a:spcBef>
                <a:spcPts val="1200"/>
              </a:spcBef>
              <a:spcAft>
                <a:spcPts val="1200"/>
              </a:spcAft>
              <a:buNone/>
            </a:pPr>
            <a:r>
              <a:rPr lang="zh-CN"/>
              <a:t>Determining</a:t>
            </a:r>
            <a:r>
              <a:rPr lang="zh-CN"/>
              <a:t> whether all the selected vertexes are passed by.</a:t>
            </a:r>
            <a:endParaRPr/>
          </a:p>
        </p:txBody>
      </p:sp>
      <p:pic>
        <p:nvPicPr>
          <p:cNvPr id="113" name="Google Shape;113;p21"/>
          <p:cNvPicPr preferRelativeResize="0"/>
          <p:nvPr/>
        </p:nvPicPr>
        <p:blipFill>
          <a:blip r:embed="rId3">
            <a:alphaModFix/>
          </a:blip>
          <a:stretch>
            <a:fillRect/>
          </a:stretch>
        </p:blipFill>
        <p:spPr>
          <a:xfrm>
            <a:off x="152400" y="1170125"/>
            <a:ext cx="5120153" cy="3430962"/>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